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39"/>
  </p:notesMasterIdLst>
  <p:handoutMasterIdLst>
    <p:handoutMasterId r:id="rId40"/>
  </p:handoutMasterIdLst>
  <p:sldIdLst>
    <p:sldId id="274" r:id="rId3"/>
    <p:sldId id="276" r:id="rId4"/>
    <p:sldId id="428" r:id="rId5"/>
    <p:sldId id="429" r:id="rId6"/>
    <p:sldId id="430" r:id="rId7"/>
    <p:sldId id="431" r:id="rId8"/>
    <p:sldId id="432" r:id="rId9"/>
    <p:sldId id="433" r:id="rId10"/>
    <p:sldId id="434" r:id="rId11"/>
    <p:sldId id="435" r:id="rId12"/>
    <p:sldId id="436" r:id="rId13"/>
    <p:sldId id="437" r:id="rId14"/>
    <p:sldId id="438" r:id="rId15"/>
    <p:sldId id="439" r:id="rId16"/>
    <p:sldId id="440" r:id="rId17"/>
    <p:sldId id="443" r:id="rId18"/>
    <p:sldId id="444" r:id="rId19"/>
    <p:sldId id="445" r:id="rId20"/>
    <p:sldId id="447" r:id="rId21"/>
    <p:sldId id="448" r:id="rId22"/>
    <p:sldId id="449" r:id="rId23"/>
    <p:sldId id="450" r:id="rId24"/>
    <p:sldId id="451" r:id="rId25"/>
    <p:sldId id="452" r:id="rId26"/>
    <p:sldId id="453" r:id="rId27"/>
    <p:sldId id="455" r:id="rId28"/>
    <p:sldId id="461" r:id="rId29"/>
    <p:sldId id="462" r:id="rId30"/>
    <p:sldId id="463" r:id="rId31"/>
    <p:sldId id="464" r:id="rId32"/>
    <p:sldId id="465" r:id="rId33"/>
    <p:sldId id="466" r:id="rId34"/>
    <p:sldId id="460" r:id="rId35"/>
    <p:sldId id="427" r:id="rId36"/>
    <p:sldId id="419" r:id="rId37"/>
    <p:sldId id="420" r:id="rId3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0A22E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21" autoAdjust="0"/>
    <p:restoredTop sz="94533" autoAdjust="0"/>
  </p:normalViewPr>
  <p:slideViewPr>
    <p:cSldViewPr>
      <p:cViewPr varScale="1">
        <p:scale>
          <a:sx n="70" d="100"/>
          <a:sy n="70" d="100"/>
        </p:scale>
        <p:origin x="528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24-Apr-15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eg>
</file>

<file path=ppt/media/image19.gif>
</file>

<file path=ppt/media/image2.jpeg>
</file>

<file path=ppt/media/image20.jpeg>
</file>

<file path=ppt/media/image21.jpe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jpeg>
</file>

<file path=ppt/media/image29.gif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JPG>
</file>

<file path=ppt/media/image44.gif>
</file>

<file path=ppt/media/image45.jpe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24-Apr-15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Advanced Software Testing Vol.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665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Software Security Testing, Gary McGraw</a:t>
            </a:r>
          </a:p>
          <a:p>
            <a:r>
              <a:rPr lang="en-US" dirty="0" smtClean="0"/>
              <a:t>+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Software Testing,</a:t>
            </a:r>
            <a:r>
              <a:rPr lang="en-US" baseline="0" dirty="0" smtClean="0"/>
              <a:t> Ron Patton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432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*</a:t>
            </a:r>
            <a:endParaRPr lang="en-US" sz="1200" i="0"/>
          </a:p>
        </p:txBody>
      </p:sp>
      <p:sp>
        <p:nvSpPr>
          <p:cNvPr id="9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F21109B2-5A62-4E8C-B5B7-D36E4D026692}" type="datetime1">
              <a:rPr lang="en-US"/>
              <a:pPr/>
              <a:t>24-Apr-15</a:t>
            </a:fld>
            <a:r>
              <a:rPr lang="en-US"/>
              <a:t>07/16/96</a:t>
            </a:r>
            <a:endParaRPr lang="en-US" sz="1200" i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(c) 2005 National Academy for Software Development - http://academy.devbg.org. All rights reserved. Unauthorized copying or re-distribution is strictly prohibited.*</a:t>
            </a:r>
            <a:endParaRPr lang="en-US" sz="1200" i="0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835C57B-2FEF-47A7-99CC-20BD2541C2BF}" type="slidenum">
              <a:rPr lang="en-US"/>
              <a:pPr/>
              <a:t>19</a:t>
            </a:fld>
            <a:r>
              <a:rPr lang="en-US"/>
              <a:t>##</a:t>
            </a:r>
            <a:endParaRPr lang="en-US" sz="1200" i="0"/>
          </a:p>
        </p:txBody>
      </p:sp>
      <p:sp>
        <p:nvSpPr>
          <p:cNvPr id="582658" name="Rectangle 2"/>
          <p:cNvSpPr txBox="1">
            <a:spLocks noGrp="1" noChangeArrowheads="1"/>
          </p:cNvSpPr>
          <p:nvPr/>
        </p:nvSpPr>
        <p:spPr bwMode="auto">
          <a:xfrm>
            <a:off x="0" y="0"/>
            <a:ext cx="2983048" cy="463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9756" tIns="0" rIns="19756" bIns="0"/>
          <a:lstStyle/>
          <a:p>
            <a:pPr defTabSz="947738">
              <a:lnSpc>
                <a:spcPct val="100000"/>
              </a:lnSpc>
            </a:pPr>
            <a:r>
              <a:rPr lang="en-US" sz="1100" b="0" i="1">
                <a:solidFill>
                  <a:schemeClr val="tx1"/>
                </a:solidFill>
                <a:effectLst/>
                <a:latin typeface="Arial" charset="0"/>
              </a:rPr>
              <a:t>*</a:t>
            </a:r>
            <a:endParaRPr lang="en-US" sz="1200" b="0"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2659" name="Rectangle 3"/>
          <p:cNvSpPr txBox="1">
            <a:spLocks noGrp="1" noChangeArrowheads="1"/>
          </p:cNvSpPr>
          <p:nvPr/>
        </p:nvSpPr>
        <p:spPr bwMode="auto">
          <a:xfrm>
            <a:off x="3898765" y="0"/>
            <a:ext cx="2983048" cy="463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9756" tIns="0" rIns="19756" bIns="0"/>
          <a:lstStyle/>
          <a:p>
            <a:pPr algn="r" defTabSz="947738">
              <a:lnSpc>
                <a:spcPct val="100000"/>
              </a:lnSpc>
            </a:pPr>
            <a:fld id="{90026F79-DBFD-4EB4-9449-67248CBBF1B1}" type="datetime1">
              <a:rPr lang="en-US" sz="1100" b="0" i="1">
                <a:solidFill>
                  <a:schemeClr val="tx1"/>
                </a:solidFill>
                <a:effectLst/>
                <a:latin typeface="Arial" charset="0"/>
              </a:rPr>
              <a:pPr algn="r" defTabSz="947738">
                <a:lnSpc>
                  <a:spcPct val="100000"/>
                </a:lnSpc>
              </a:pPr>
              <a:t>24-Apr-15</a:t>
            </a:fld>
            <a:r>
              <a:rPr lang="en-US" sz="1100" b="0" i="1">
                <a:solidFill>
                  <a:schemeClr val="tx1"/>
                </a:solidFill>
                <a:effectLst/>
                <a:latin typeface="Arial" charset="0"/>
              </a:rPr>
              <a:t>07/16/96</a:t>
            </a:r>
            <a:endParaRPr lang="en-US" sz="1200" b="0"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2660" name="Rectangle 6"/>
          <p:cNvSpPr txBox="1">
            <a:spLocks noGrp="1" noChangeArrowheads="1"/>
          </p:cNvSpPr>
          <p:nvPr/>
        </p:nvSpPr>
        <p:spPr bwMode="auto">
          <a:xfrm>
            <a:off x="1" y="8832546"/>
            <a:ext cx="5522159" cy="463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9756" tIns="0" rIns="19756" bIns="0" anchor="b"/>
          <a:lstStyle/>
          <a:p>
            <a:pPr defTabSz="947738">
              <a:lnSpc>
                <a:spcPct val="100000"/>
              </a:lnSpc>
            </a:pPr>
            <a:r>
              <a:rPr lang="en-US" sz="1100" b="0" i="1">
                <a:solidFill>
                  <a:schemeClr val="tx1"/>
                </a:solidFill>
                <a:effectLst/>
                <a:latin typeface="Arial" charset="0"/>
              </a:rPr>
              <a:t>(c) 2005 National Academy for Software Development - http://academy.devbg.org. All rights reserved. Unauthorized copying or re-distribution is strictly prohibited.*</a:t>
            </a:r>
            <a:endParaRPr lang="en-US" sz="1200" b="0"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2661" name="Rectangle 7"/>
          <p:cNvSpPr txBox="1">
            <a:spLocks noGrp="1" noChangeArrowheads="1"/>
          </p:cNvSpPr>
          <p:nvPr/>
        </p:nvSpPr>
        <p:spPr bwMode="auto">
          <a:xfrm>
            <a:off x="5744947" y="8832546"/>
            <a:ext cx="1136867" cy="463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9756" tIns="0" rIns="19756" bIns="0" anchor="b"/>
          <a:lstStyle/>
          <a:p>
            <a:pPr algn="r" defTabSz="947738">
              <a:lnSpc>
                <a:spcPct val="100000"/>
              </a:lnSpc>
            </a:pPr>
            <a:fld id="{66800FD1-6B34-42C8-9D57-36ABCD5AD6CC}" type="slidenum">
              <a:rPr lang="en-US" sz="1100" b="0" i="1">
                <a:solidFill>
                  <a:schemeClr val="tx1"/>
                </a:solidFill>
                <a:effectLst/>
                <a:latin typeface="Arial" charset="0"/>
              </a:rPr>
              <a:pPr algn="r" defTabSz="947738">
                <a:lnSpc>
                  <a:spcPct val="100000"/>
                </a:lnSpc>
              </a:pPr>
              <a:t>19</a:t>
            </a:fld>
            <a:r>
              <a:rPr lang="en-US" sz="1100" b="0" i="1">
                <a:solidFill>
                  <a:schemeClr val="tx1"/>
                </a:solidFill>
                <a:effectLst/>
                <a:latin typeface="Arial" charset="0"/>
              </a:rPr>
              <a:t>##</a:t>
            </a:r>
            <a:endParaRPr lang="en-US" sz="1200" b="0"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26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26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13601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026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474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24-Apr-15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8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10668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09441" y="1828801"/>
            <a:ext cx="10868369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Source code box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261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24-Apr-15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  <p:sldLayoutId id="2147483669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org/" TargetMode="External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evilsite.com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gi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hyperlink" Target="http://www.softwaregroup-bg.com/" TargetMode="External"/><Relationship Id="rId18" Type="http://schemas.openxmlformats.org/officeDocument/2006/relationships/image" Target="../media/image53.png"/><Relationship Id="rId3" Type="http://schemas.openxmlformats.org/officeDocument/2006/relationships/hyperlink" Target="http://www.vivacom.bg/" TargetMode="External"/><Relationship Id="rId7" Type="http://schemas.openxmlformats.org/officeDocument/2006/relationships/hyperlink" Target="http://www.sbtech.com/" TargetMode="External"/><Relationship Id="rId12" Type="http://schemas.openxmlformats.org/officeDocument/2006/relationships/image" Target="../media/image49.png"/><Relationship Id="rId17" Type="http://schemas.openxmlformats.org/officeDocument/2006/relationships/image" Target="../media/image52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6.png"/><Relationship Id="rId11" Type="http://schemas.openxmlformats.org/officeDocument/2006/relationships/hyperlink" Target="http://smartit.bg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superhosting.bg/" TargetMode="External"/><Relationship Id="rId10" Type="http://schemas.openxmlformats.org/officeDocument/2006/relationships/image" Target="../media/image48.png"/><Relationship Id="rId19" Type="http://schemas.openxmlformats.org/officeDocument/2006/relationships/hyperlink" Target="https://softuni.bg/courses/web-development-basics/" TargetMode="External"/><Relationship Id="rId4" Type="http://schemas.openxmlformats.org/officeDocument/2006/relationships/image" Target="../media/image45.jpeg"/><Relationship Id="rId9" Type="http://schemas.openxmlformats.org/officeDocument/2006/relationships/hyperlink" Target="http://komfo.com/" TargetMode="External"/><Relationship Id="rId1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13" Type="http://schemas.openxmlformats.org/officeDocument/2006/relationships/image" Target="../media/image57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914400"/>
            <a:ext cx="7839541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Web Security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2154171"/>
            <a:ext cx="7839541" cy="135102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SQL Injection, XSS, CSRF, Parameter Tampering, DoS Attacks, Session Hijacking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5" name="Picture 2" title="Software University Foundation">
            <a:hlinkClick r:id="rId6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2099" r="-4044"/>
          <a:stretch/>
        </p:blipFill>
        <p:spPr bwMode="auto">
          <a:xfrm>
            <a:off x="825157" y="1727069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153" y="3725535"/>
            <a:ext cx="3251200" cy="2438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256" y="3886200"/>
            <a:ext cx="3074942" cy="2277735"/>
          </a:xfrm>
          <a:prstGeom prst="rect">
            <a:avLst/>
          </a:prstGeom>
        </p:spPr>
      </p:pic>
      <p:pic>
        <p:nvPicPr>
          <p:cNvPr id="16" name="Picture 2" descr="lock, padlock, private, safe, safety, security icon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5612" y="3620428"/>
            <a:ext cx="1095683" cy="1095684"/>
          </a:xfrm>
          <a:prstGeom prst="rect">
            <a:avLst/>
          </a:prstGeom>
          <a:noFill/>
          <a:effectLst>
            <a:outerShdw blurRad="88900" sx="105000" sy="105000" algn="ctr" rotWithShape="0">
              <a:schemeClr val="accent5">
                <a:lumMod val="20000"/>
                <a:lumOff val="80000"/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</a:t>
            </a:r>
            <a:r>
              <a:rPr lang="en-US" dirty="0"/>
              <a:t>SQL </a:t>
            </a:r>
            <a:r>
              <a:rPr lang="en-US" dirty="0" smtClean="0"/>
              <a:t>Query:</a:t>
            </a:r>
          </a:p>
          <a:p>
            <a:endParaRPr lang="en-US" dirty="0"/>
          </a:p>
          <a:p>
            <a:r>
              <a:rPr lang="en-US" dirty="0"/>
              <a:t>Setting username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John</a:t>
            </a:r>
            <a:r>
              <a:rPr lang="en-US" dirty="0"/>
              <a:t> &amp; password to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'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OR '1'= '1  </a:t>
            </a:r>
            <a:r>
              <a:rPr lang="en-US" dirty="0"/>
              <a:t>produces</a:t>
            </a:r>
          </a:p>
          <a:p>
            <a:endParaRPr lang="en-US" dirty="0" smtClean="0"/>
          </a:p>
          <a:p>
            <a:r>
              <a:rPr lang="en-US" dirty="0" smtClean="0"/>
              <a:t>Result: If </a:t>
            </a:r>
            <a:r>
              <a:rPr lang="en-US" dirty="0"/>
              <a:t>a user Admin exists – he is </a:t>
            </a:r>
            <a:r>
              <a:rPr lang="en-US" dirty="0" smtClean="0"/>
              <a:t>logged </a:t>
            </a:r>
            <a:r>
              <a:rPr lang="en-US" dirty="0"/>
              <a:t>in without password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SQL </a:t>
            </a:r>
            <a:r>
              <a:rPr lang="en-US" dirty="0"/>
              <a:t>Injection Example</a:t>
            </a:r>
          </a:p>
        </p:txBody>
      </p:sp>
      <p:pic>
        <p:nvPicPr>
          <p:cNvPr id="8" name="Picture 2" descr="C:\Documents and Settings\mostafa.siraj\My Documents\Common Vulnerabilities Images\login_form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69315" y="4774308"/>
            <a:ext cx="4447018" cy="1750694"/>
          </a:xfrm>
          <a:prstGeom prst="round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tx1">
                <a:alpha val="60000"/>
              </a:schemeClr>
            </a:glow>
          </a:effectLst>
        </p:spPr>
      </p:pic>
      <p:sp>
        <p:nvSpPr>
          <p:cNvPr id="10" name="Text Placeholder 6"/>
          <p:cNvSpPr txBox="1">
            <a:spLocks/>
          </p:cNvSpPr>
          <p:nvPr/>
        </p:nvSpPr>
        <p:spPr>
          <a:xfrm>
            <a:off x="2238862" y="3200400"/>
            <a:ext cx="7924800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>
                <a:solidFill>
                  <a:srgbClr val="FBEEDC"/>
                </a:solidFill>
              </a:rPr>
              <a:t>String sqlQuery = SELECT * FROM user WHERE name = '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Admin</a:t>
            </a:r>
            <a:r>
              <a:rPr lang="en-US" noProof="1">
                <a:solidFill>
                  <a:srgbClr val="FBEEDC"/>
                </a:solidFill>
              </a:rPr>
              <a:t>' AND pass='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' OR '1'='1</a:t>
            </a:r>
            <a:r>
              <a:rPr lang="en-US" noProof="1">
                <a:solidFill>
                  <a:srgbClr val="FBEEDC"/>
                </a:solidFill>
              </a:rPr>
              <a:t>'</a:t>
            </a:r>
          </a:p>
        </p:txBody>
      </p:sp>
      <p:sp>
        <p:nvSpPr>
          <p:cNvPr id="12" name="Text Placeholder 6"/>
          <p:cNvSpPr txBox="1">
            <a:spLocks/>
          </p:cNvSpPr>
          <p:nvPr/>
        </p:nvSpPr>
        <p:spPr>
          <a:xfrm>
            <a:off x="2240450" y="1814181"/>
            <a:ext cx="7924800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>
                <a:solidFill>
                  <a:srgbClr val="FBEEDC"/>
                </a:solidFill>
              </a:rPr>
              <a:t>String sqlQuery = "SELECT * FROM user WHERE name = '" + username + "' AND pass='" + password + "'"</a:t>
            </a:r>
          </a:p>
        </p:txBody>
      </p:sp>
    </p:spTree>
    <p:extLst>
      <p:ext uri="{BB962C8B-B14F-4D97-AF65-F5344CB8AC3E}">
        <p14:creationId xmlns:p14="http://schemas.microsoft.com/office/powerpoint/2010/main" val="3095129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300"/>
              </a:spcAft>
            </a:pPr>
            <a:r>
              <a:rPr lang="en-US" dirty="0" smtClean="0"/>
              <a:t>Ways to prevent the SQL injection:</a:t>
            </a:r>
          </a:p>
          <a:p>
            <a:pPr lvl="1">
              <a:spcAft>
                <a:spcPts val="300"/>
              </a:spcAft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SQL-escape</a:t>
            </a:r>
            <a:r>
              <a:rPr lang="en-US" dirty="0" smtClean="0"/>
              <a:t> all data coming from the user:</a:t>
            </a:r>
            <a:endParaRPr lang="en-US" dirty="0"/>
          </a:p>
          <a:p>
            <a:pPr lvl="2">
              <a:spcAft>
                <a:spcPts val="300"/>
              </a:spcAft>
            </a:pPr>
            <a:r>
              <a:rPr lang="en-US" dirty="0" smtClean="0"/>
              <a:t>Not recommended: use as last resort only!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Preferred approach:</a:t>
            </a:r>
          </a:p>
          <a:p>
            <a:pPr lvl="2">
              <a:spcAft>
                <a:spcPts val="300"/>
              </a:spcAft>
            </a:pPr>
            <a:r>
              <a:rPr lang="en-US" dirty="0" smtClean="0"/>
              <a:t>Use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ORM</a:t>
            </a:r>
            <a:r>
              <a:rPr lang="en-US" dirty="0" smtClean="0"/>
              <a:t> </a:t>
            </a:r>
          </a:p>
          <a:p>
            <a:pPr lvl="2">
              <a:spcAft>
                <a:spcPts val="300"/>
              </a:spcAft>
            </a:pPr>
            <a:r>
              <a:rPr lang="en-US" dirty="0" smtClean="0"/>
              <a:t>Use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parameterized queries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Preventing SQL Injection</a:t>
            </a:r>
            <a:endParaRPr lang="en-US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138236" y="5029200"/>
            <a:ext cx="9909176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$searchTerm = </a:t>
            </a:r>
            <a:r>
              <a:rPr lang="en-GB" sz="1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mysql_real_escape_string(</a:t>
            </a:r>
            <a:r>
              <a:rPr lang="en-GB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$_GET['search']</a:t>
            </a:r>
            <a:r>
              <a:rPr lang="en-GB" sz="1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)</a:t>
            </a:r>
            <a:r>
              <a:rPr lang="en-GB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;</a:t>
            </a:r>
            <a:endParaRPr lang="en-GB" sz="1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$</a:t>
            </a:r>
            <a:r>
              <a:rPr lang="en-GB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searchSql = "SELECT Title FROM Books WHERE Title LIKE '%$searchTerm</a:t>
            </a:r>
            <a:r>
              <a:rPr lang="en-GB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%'";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$result = mysql_query($searchSql);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…</a:t>
            </a:r>
            <a:endParaRPr lang="en-US" sz="1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612" y="1225967"/>
            <a:ext cx="2151914" cy="216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96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Injection and Prevention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916" y="1821564"/>
            <a:ext cx="7621064" cy="28578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155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Site Scripting (XSS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XSS and How to Prevent It?</a:t>
            </a:r>
            <a:endParaRPr lang="en-US" dirty="0"/>
          </a:p>
        </p:txBody>
      </p:sp>
      <p:pic>
        <p:nvPicPr>
          <p:cNvPr id="2050" name="Picture 2" descr="http://2.bp.blogspot.com/-aRb_ZEYFwqA/TbUixDDYweI/AAAAAAAAAcw/vbKRlZ4Qkzo/s320/xs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012" y="1219200"/>
            <a:ext cx="5334000" cy="3550446"/>
          </a:xfrm>
          <a:prstGeom prst="roundRect">
            <a:avLst>
              <a:gd name="adj" fmla="val 1418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 rot="20384061">
            <a:off x="4913538" y="3663067"/>
            <a:ext cx="1558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-150" dirty="0">
                <a:solidFill>
                  <a:schemeClr val="bg1"/>
                </a:solidFill>
              </a:rPr>
              <a:t>&lt;</a:t>
            </a:r>
            <a:r>
              <a:rPr lang="en-US" b="1" spc="-1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script</a:t>
            </a:r>
            <a:r>
              <a:rPr lang="en-US" b="1" spc="-150" dirty="0">
                <a:solidFill>
                  <a:schemeClr val="bg1"/>
                </a:solidFill>
              </a:rPr>
              <a:t>&gt;…</a:t>
            </a:r>
          </a:p>
        </p:txBody>
      </p:sp>
      <p:sp>
        <p:nvSpPr>
          <p:cNvPr id="9" name="TextBox 8"/>
          <p:cNvSpPr txBox="1"/>
          <p:nvPr/>
        </p:nvSpPr>
        <p:spPr>
          <a:xfrm rot="1196828">
            <a:off x="5316962" y="2035253"/>
            <a:ext cx="1540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-1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&lt;script&gt;…</a:t>
            </a:r>
          </a:p>
        </p:txBody>
      </p:sp>
    </p:spTree>
    <p:extLst>
      <p:ext uri="{BB962C8B-B14F-4D97-AF65-F5344CB8AC3E}">
        <p14:creationId xmlns:p14="http://schemas.microsoft.com/office/powerpoint/2010/main" val="349329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5662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ross-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ite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cripting 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XSS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)</a:t>
            </a:r>
            <a:r>
              <a:rPr lang="en-US" dirty="0" smtClean="0"/>
              <a:t> is a common security vulnerability in Web applications</a:t>
            </a:r>
            <a:endParaRPr lang="en-US" dirty="0"/>
          </a:p>
          <a:p>
            <a:pPr lvl="1"/>
            <a:r>
              <a:rPr lang="en-US" dirty="0"/>
              <a:t>Web application is </a:t>
            </a:r>
            <a:r>
              <a:rPr lang="en-US" dirty="0" smtClean="0"/>
              <a:t>let to display a JavaScript code that is executed at the client's browser</a:t>
            </a:r>
          </a:p>
          <a:p>
            <a:pPr lvl="2"/>
            <a:r>
              <a:rPr lang="en-US" dirty="0" smtClean="0"/>
              <a:t>Crackers could take control over sessions, cookies, passwords, and other private data</a:t>
            </a:r>
            <a:endParaRPr lang="en-US" dirty="0"/>
          </a:p>
          <a:p>
            <a:r>
              <a:rPr lang="en-US" dirty="0"/>
              <a:t>How to prevent from </a:t>
            </a:r>
            <a:r>
              <a:rPr lang="en-US" dirty="0" smtClean="0"/>
              <a:t>XSS?</a:t>
            </a:r>
            <a:endParaRPr lang="en-US" dirty="0"/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Validate</a:t>
            </a:r>
            <a:r>
              <a:rPr lang="en-US" dirty="0" smtClean="0"/>
              <a:t> the user input (built-in in ASP.NET)</a:t>
            </a:r>
            <a:endParaRPr lang="en-US" dirty="0"/>
          </a:p>
          <a:p>
            <a:pPr lvl="1"/>
            <a:r>
              <a:rPr lang="en-US" dirty="0"/>
              <a:t>Perform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HTML</a:t>
            </a:r>
            <a:r>
              <a:rPr lang="en-US" dirty="0"/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escaping</a:t>
            </a:r>
            <a:r>
              <a:rPr lang="en-US" dirty="0" smtClean="0"/>
              <a:t> when displaying text data in a Web control</a:t>
            </a:r>
            <a:endParaRPr lang="en-US" dirty="0"/>
          </a:p>
          <a:p>
            <a:pPr>
              <a:buFontTx/>
              <a:buNone/>
            </a:pPr>
            <a:endParaRPr lang="bg-BG" dirty="0"/>
          </a:p>
        </p:txBody>
      </p:sp>
      <p:sp>
        <p:nvSpPr>
          <p:cNvPr id="566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XSS </a:t>
            </a:r>
            <a:r>
              <a:rPr lang="en-US" dirty="0" smtClean="0"/>
              <a:t>Attack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126160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Cross-site scripting attack</a:t>
            </a:r>
          </a:p>
          <a:p>
            <a:pPr lvl="1"/>
            <a:r>
              <a:rPr lang="en-US" dirty="0" smtClean="0"/>
              <a:t>Cookie theft</a:t>
            </a:r>
          </a:p>
          <a:p>
            <a:pPr lvl="1"/>
            <a:r>
              <a:rPr lang="en-US" dirty="0" smtClean="0"/>
              <a:t>Account hijacking</a:t>
            </a:r>
          </a:p>
          <a:p>
            <a:pPr lvl="1"/>
            <a:r>
              <a:rPr lang="en-US" dirty="0" smtClean="0"/>
              <a:t>Modify content</a:t>
            </a:r>
          </a:p>
          <a:p>
            <a:pPr lvl="1"/>
            <a:r>
              <a:rPr lang="en-US" dirty="0" smtClean="0"/>
              <a:t>Modify user settings</a:t>
            </a:r>
          </a:p>
          <a:p>
            <a:pPr lvl="1"/>
            <a:r>
              <a:rPr lang="en-US" dirty="0" smtClean="0"/>
              <a:t>Download malware</a:t>
            </a:r>
          </a:p>
          <a:p>
            <a:pPr lvl="1"/>
            <a:r>
              <a:rPr lang="en-US" dirty="0" smtClean="0"/>
              <a:t>Submit CRSF attack</a:t>
            </a:r>
          </a:p>
          <a:p>
            <a:pPr lvl="1"/>
            <a:r>
              <a:rPr lang="en-US" dirty="0" smtClean="0"/>
              <a:t>Password prompt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133012" y="6553200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796" y="1725930"/>
            <a:ext cx="1371600" cy="137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796" y="4800600"/>
            <a:ext cx="1382878" cy="13828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038" y="3124200"/>
            <a:ext cx="1142344" cy="116982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7311396" y="4114800"/>
            <a:ext cx="1602416" cy="1143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401090" y="2819400"/>
            <a:ext cx="1442548" cy="838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 rot="19423366">
            <a:off x="6745178" y="4135157"/>
            <a:ext cx="220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Submits  script on an unsafe form</a:t>
            </a:r>
          </a:p>
        </p:txBody>
      </p:sp>
      <p:sp>
        <p:nvSpPr>
          <p:cNvPr id="16" name="TextBox 15"/>
          <p:cNvSpPr txBox="1"/>
          <p:nvPr/>
        </p:nvSpPr>
        <p:spPr>
          <a:xfrm rot="1857215">
            <a:off x="7494683" y="2577254"/>
            <a:ext cx="1796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Execute the script  on visiting the page</a:t>
            </a:r>
          </a:p>
        </p:txBody>
      </p:sp>
    </p:spTree>
    <p:extLst>
      <p:ext uri="{BB962C8B-B14F-4D97-AF65-F5344CB8AC3E}">
        <p14:creationId xmlns:p14="http://schemas.microsoft.com/office/powerpoint/2010/main" val="31577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5642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HTML escaping </a:t>
            </a:r>
            <a:r>
              <a:rPr lang="en-US" dirty="0" smtClean="0"/>
              <a:t>is the act of replacing special characters with their HTML entities</a:t>
            </a:r>
          </a:p>
          <a:p>
            <a:pPr lvl="1"/>
            <a:r>
              <a:rPr lang="en-US" dirty="0" smtClean="0"/>
              <a:t>Escaped characters are interpreted as character data instead of mark up</a:t>
            </a:r>
          </a:p>
          <a:p>
            <a:r>
              <a:rPr lang="en-US" dirty="0" smtClean="0"/>
              <a:t>Typical characters to escape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&lt;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&gt;</a:t>
            </a:r>
            <a:r>
              <a:rPr lang="en-US" dirty="0" smtClean="0"/>
              <a:t> – start / end of HTML tag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en-US" dirty="0" smtClean="0"/>
              <a:t> – start of character entity reference</a:t>
            </a: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dirty="0" smtClean="0"/>
              <a:t> – text in single / double quotes</a:t>
            </a:r>
          </a:p>
          <a:p>
            <a:pPr lvl="1"/>
            <a:r>
              <a:rPr lang="en-US" dirty="0" smtClean="0"/>
              <a:t>…</a:t>
            </a:r>
          </a:p>
          <a:p>
            <a:endParaRPr lang="bg-BG" dirty="0"/>
          </a:p>
        </p:txBody>
      </p:sp>
      <p:sp>
        <p:nvSpPr>
          <p:cNvPr id="564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HTML Escaping?</a:t>
            </a:r>
            <a:endParaRPr lang="bg-BG" dirty="0"/>
          </a:p>
        </p:txBody>
      </p:sp>
      <p:pic>
        <p:nvPicPr>
          <p:cNvPr id="9222" name="Picture 6" descr="http://www.freeimageslive.co.uk/files/images006/escape_key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747290" y="4191000"/>
            <a:ext cx="2819122" cy="198475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8181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565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3200"/>
              </a:lnSpc>
            </a:pPr>
            <a:r>
              <a:rPr lang="en-US" sz="3000" dirty="0"/>
              <a:t>Each character could be presented as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HTML entity </a:t>
            </a:r>
            <a:r>
              <a:rPr lang="en-US" sz="3000" dirty="0"/>
              <a:t>escaping sequence</a:t>
            </a:r>
          </a:p>
          <a:p>
            <a:pPr>
              <a:lnSpc>
                <a:spcPts val="3200"/>
              </a:lnSpc>
            </a:pPr>
            <a:r>
              <a:rPr lang="en-US" sz="3000" dirty="0"/>
              <a:t>Numeric character references:</a:t>
            </a:r>
          </a:p>
          <a:p>
            <a:pPr lvl="1">
              <a:lnSpc>
                <a:spcPts val="3200"/>
              </a:lnSpc>
            </a:pPr>
            <a:r>
              <a:rPr lang="en-US" sz="2800" dirty="0"/>
              <a:t>'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λ</a:t>
            </a:r>
            <a:r>
              <a:rPr lang="en-US" sz="2800" dirty="0"/>
              <a:t>'  is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&amp;#955;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&amp;#x03BB</a:t>
            </a:r>
            <a:r>
              <a:rPr lang="en-US" sz="2800" dirty="0"/>
              <a:t>; or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&amp;#X03bb</a:t>
            </a:r>
            <a:r>
              <a:rPr lang="en-US" sz="2800" dirty="0"/>
              <a:t>; </a:t>
            </a:r>
          </a:p>
          <a:p>
            <a:pPr>
              <a:lnSpc>
                <a:spcPts val="3200"/>
              </a:lnSpc>
            </a:pPr>
            <a:r>
              <a:rPr lang="en-US" sz="3000" dirty="0"/>
              <a:t>Named HTML entities:</a:t>
            </a:r>
          </a:p>
          <a:p>
            <a:pPr lvl="1">
              <a:lnSpc>
                <a:spcPts val="3200"/>
              </a:lnSpc>
            </a:pPr>
            <a:r>
              <a:rPr lang="en-US" sz="2800" dirty="0"/>
              <a:t>'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λ</a:t>
            </a:r>
            <a:r>
              <a:rPr lang="en-US" sz="2800" dirty="0"/>
              <a:t>'  is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&amp;lambda; </a:t>
            </a:r>
          </a:p>
          <a:p>
            <a:pPr lvl="1">
              <a:lnSpc>
                <a:spcPts val="3200"/>
              </a:lnSpc>
            </a:pPr>
            <a:r>
              <a:rPr lang="en-US" sz="2800" dirty="0"/>
              <a:t>'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dirty="0"/>
              <a:t>' is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&amp;lt;</a:t>
            </a:r>
          </a:p>
          <a:p>
            <a:pPr lvl="1">
              <a:lnSpc>
                <a:spcPts val="3200"/>
              </a:lnSpc>
            </a:pPr>
            <a:r>
              <a:rPr lang="en-US" sz="2800" dirty="0"/>
              <a:t>'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&gt;</a:t>
            </a:r>
            <a:r>
              <a:rPr lang="en-US" sz="2800" dirty="0"/>
              <a:t>' is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&amp;gt;</a:t>
            </a:r>
          </a:p>
          <a:p>
            <a:pPr lvl="1">
              <a:lnSpc>
                <a:spcPts val="3200"/>
              </a:lnSpc>
            </a:pPr>
            <a:r>
              <a:rPr lang="en-US" sz="2800" dirty="0"/>
              <a:t>'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en-US" sz="2800" dirty="0"/>
              <a:t>' is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&amp;amp;</a:t>
            </a:r>
          </a:p>
          <a:p>
            <a:pPr lvl="1">
              <a:lnSpc>
                <a:spcPts val="3200"/>
              </a:lnSpc>
            </a:pP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dirty="0"/>
              <a:t> (double quote) is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&amp;quot;</a:t>
            </a:r>
            <a:endParaRPr lang="bg-BG" sz="2800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65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</a:t>
            </a:r>
            <a:r>
              <a:rPr lang="en-US" smtClean="0"/>
              <a:t>Character Escaping</a:t>
            </a:r>
            <a:endParaRPr lang="bg-BG" dirty="0"/>
          </a:p>
        </p:txBody>
      </p:sp>
      <p:pic>
        <p:nvPicPr>
          <p:cNvPr id="8194" name="Picture 2" descr="http://czyborra.com/charsets/cp437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012" y="2028011"/>
            <a:ext cx="4100400" cy="41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8978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5683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3400"/>
              </a:lnSpc>
            </a:pPr>
            <a:r>
              <a:rPr lang="en-US" sz="3000" dirty="0" smtClean="0"/>
              <a:t>HTML </a:t>
            </a:r>
            <a:r>
              <a:rPr lang="en-US" sz="3000" dirty="0"/>
              <a:t>encodes a string and returns the encoded (html-safe) string</a:t>
            </a:r>
          </a:p>
          <a:p>
            <a:pPr>
              <a:lnSpc>
                <a:spcPts val="3400"/>
              </a:lnSpc>
              <a:buNone/>
            </a:pPr>
            <a:r>
              <a:rPr lang="en-US" sz="3000" dirty="0"/>
              <a:t>	Example (in </a:t>
            </a:r>
            <a:r>
              <a:rPr lang="en-US" sz="3000" dirty="0" smtClean="0"/>
              <a:t>PHP):</a:t>
            </a:r>
            <a:endParaRPr lang="en-US" sz="3000" dirty="0"/>
          </a:p>
          <a:p>
            <a:pPr>
              <a:lnSpc>
                <a:spcPts val="3400"/>
              </a:lnSpc>
              <a:buNone/>
            </a:pPr>
            <a:endParaRPr lang="en-US" sz="3000" dirty="0"/>
          </a:p>
          <a:p>
            <a:pPr>
              <a:lnSpc>
                <a:spcPts val="3400"/>
              </a:lnSpc>
              <a:spcBef>
                <a:spcPts val="4800"/>
              </a:spcBef>
              <a:buNone/>
            </a:pPr>
            <a:r>
              <a:rPr lang="en-US" sz="3000" dirty="0"/>
              <a:t>	HTML Output:</a:t>
            </a:r>
          </a:p>
          <a:p>
            <a:pPr>
              <a:lnSpc>
                <a:spcPts val="3400"/>
              </a:lnSpc>
              <a:spcBef>
                <a:spcPts val="4800"/>
              </a:spcBef>
              <a:buNone/>
            </a:pPr>
            <a:r>
              <a:rPr lang="en-US" sz="3000" dirty="0"/>
              <a:t>	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Web </a:t>
            </a:r>
            <a:r>
              <a:rPr lang="en-US" sz="3000" dirty="0"/>
              <a:t>browser renders the following:</a:t>
            </a:r>
            <a:endParaRPr lang="bg-BG" sz="3000" dirty="0"/>
          </a:p>
        </p:txBody>
      </p:sp>
      <p:sp>
        <p:nvSpPr>
          <p:cNvPr id="568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Encode HTML Entities?</a:t>
            </a:r>
            <a:endParaRPr lang="bg-BG" dirty="0"/>
          </a:p>
        </p:txBody>
      </p:sp>
      <p:sp>
        <p:nvSpPr>
          <p:cNvPr id="568324" name="Rectangle 4"/>
          <p:cNvSpPr>
            <a:spLocks noChangeArrowheads="1"/>
          </p:cNvSpPr>
          <p:nvPr/>
        </p:nvSpPr>
        <p:spPr bwMode="auto">
          <a:xfrm>
            <a:off x="2126707" y="2971800"/>
            <a:ext cx="7924800" cy="381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 anchor="ctr" anchorCtr="0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</a:t>
            </a:r>
            <a:r>
              <a:rPr lang="en-US" sz="1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htmlentities</a:t>
            </a: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"The image tag: &lt;img&gt;"</a:t>
            </a: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1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68326" name="Rectangle 6"/>
          <p:cNvSpPr>
            <a:spLocks noChangeArrowheads="1"/>
          </p:cNvSpPr>
          <p:nvPr/>
        </p:nvSpPr>
        <p:spPr bwMode="auto">
          <a:xfrm>
            <a:off x="2126707" y="4267200"/>
            <a:ext cx="7924800" cy="3809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 anchor="ctr" anchorCtr="0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image tag: &amp;lt;img&amp;gt; </a:t>
            </a:r>
          </a:p>
        </p:txBody>
      </p:sp>
      <p:sp>
        <p:nvSpPr>
          <p:cNvPr id="568328" name="Rectangle 8"/>
          <p:cNvSpPr>
            <a:spLocks noChangeArrowheads="1"/>
          </p:cNvSpPr>
          <p:nvPr/>
        </p:nvSpPr>
        <p:spPr bwMode="auto">
          <a:xfrm>
            <a:off x="2132012" y="5876925"/>
            <a:ext cx="7924800" cy="3714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 anchor="ctr" anchorCtr="0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image tag: &lt;img&gt; 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2130876" y="2332327"/>
            <a:ext cx="7924800" cy="381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 anchor="ctr" anchorCtr="0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</a:t>
            </a:r>
            <a:r>
              <a:rPr lang="en-US" sz="1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htmlspecialchars</a:t>
            </a:r>
            <a:r>
              <a:rPr lang="en-US" sz="1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("The image tag: &lt;img&gt;");</a:t>
            </a:r>
            <a:endParaRPr lang="en-US" sz="1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6929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139176"/>
            <a:ext cx="8938472" cy="820600"/>
          </a:xfrm>
        </p:spPr>
        <p:txBody>
          <a:bodyPr/>
          <a:lstStyle/>
          <a:p>
            <a:r>
              <a:rPr lang="en-US" dirty="0" smtClean="0"/>
              <a:t>HTML Escaping</a:t>
            </a:r>
            <a:endParaRPr lang="bg-BG" dirty="0"/>
          </a:p>
        </p:txBody>
      </p:sp>
      <p:sp>
        <p:nvSpPr>
          <p:cNvPr id="2" name="Subtitle 1"/>
          <p:cNvSpPr>
            <a:spLocks noGrp="1"/>
          </p:cNvSpPr>
          <p:nvPr>
            <p:ph type="body" idx="1"/>
          </p:nvPr>
        </p:nvSpPr>
        <p:spPr>
          <a:xfrm>
            <a:off x="1446212" y="59411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884" y="1371600"/>
            <a:ext cx="5387128" cy="35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353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Web Security Main Concepts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SQL Injection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Cross-Site Scripting (XSS)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Cross-Site Request Forgery (CSRF/XSRF)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Parameter Tempering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Session Hijacking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DoS/</a:t>
            </a:r>
            <a:r>
              <a:rPr lang="en-US" dirty="0" err="1"/>
              <a:t>DDoS</a:t>
            </a:r>
            <a:r>
              <a:rPr lang="en-US" dirty="0"/>
              <a:t> Attacks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412" y="4271739"/>
            <a:ext cx="1995389" cy="1995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999" y="1826548"/>
            <a:ext cx="3414600" cy="406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Cross-Site Request Forgery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CSRF and How to Prevent It?</a:t>
            </a:r>
            <a:endParaRPr lang="en-US" dirty="0"/>
          </a:p>
        </p:txBody>
      </p:sp>
      <p:pic>
        <p:nvPicPr>
          <p:cNvPr id="3074" name="Picture 2" descr="http://www.chmag.in/system/files/csrf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484" y="1524000"/>
            <a:ext cx="6453928" cy="3226964"/>
          </a:xfrm>
          <a:prstGeom prst="roundRect">
            <a:avLst>
              <a:gd name="adj" fmla="val 12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228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ross-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ite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equest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orgery </a:t>
            </a:r>
            <a:r>
              <a:rPr lang="en-US" dirty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CSRF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/>
              </a:rPr>
              <a:t>XSRF</a:t>
            </a:r>
            <a:r>
              <a:rPr lang="en-US" dirty="0" smtClean="0"/>
              <a:t>) is a web security attack over the HTTP protocol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Allows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executing unauthorized commands </a:t>
            </a:r>
            <a:r>
              <a:rPr lang="en-US" dirty="0" smtClean="0"/>
              <a:t>on behalf of some authenticated user</a:t>
            </a:r>
          </a:p>
          <a:p>
            <a:pPr lvl="2">
              <a:lnSpc>
                <a:spcPct val="100000"/>
              </a:lnSpc>
              <a:defRPr/>
            </a:pPr>
            <a:r>
              <a:rPr lang="en-US" dirty="0" smtClean="0"/>
              <a:t>E.g. to transfer some money in a bank system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The user has valid permissions to execute the requested command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The attacker uses these permissions to send a forged </a:t>
            </a:r>
            <a:r>
              <a:rPr lang="en-US" dirty="0"/>
              <a:t>HTTP </a:t>
            </a:r>
            <a:r>
              <a:rPr lang="en-US" dirty="0" smtClean="0"/>
              <a:t>request</a:t>
            </a:r>
            <a:r>
              <a:rPr lang="bg-BG" dirty="0" smtClean="0"/>
              <a:t> </a:t>
            </a:r>
            <a:r>
              <a:rPr lang="en-US" dirty="0" smtClean="0"/>
              <a:t>unbeknownst to</a:t>
            </a:r>
            <a:r>
              <a:rPr lang="bg-BG" dirty="0" smtClean="0"/>
              <a:t> </a:t>
            </a:r>
            <a:r>
              <a:rPr lang="en-US" dirty="0" smtClean="0"/>
              <a:t>the user</a:t>
            </a:r>
          </a:p>
          <a:p>
            <a:pPr lvl="2">
              <a:lnSpc>
                <a:spcPct val="100000"/>
              </a:lnSpc>
              <a:defRPr/>
            </a:pPr>
            <a:r>
              <a:rPr lang="en-US" dirty="0" smtClean="0"/>
              <a:t>Through a link / site / web form </a:t>
            </a:r>
            <a:r>
              <a:rPr lang="en-US" dirty="0"/>
              <a:t>that the user is </a:t>
            </a:r>
            <a:r>
              <a:rPr lang="en-US" dirty="0" smtClean="0"/>
              <a:t>allured to open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smtClean="0"/>
              <a:t>CSRF?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494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500"/>
              </a:spcAft>
              <a:defRPr/>
            </a:pPr>
            <a:r>
              <a:rPr lang="en-US" dirty="0" smtClean="0"/>
              <a:t>How does CSRF work?</a:t>
            </a:r>
          </a:p>
          <a:p>
            <a:pPr marL="722313" lvl="1" indent="-457200">
              <a:lnSpc>
                <a:spcPct val="100000"/>
              </a:lnSpc>
              <a:spcAft>
                <a:spcPts val="500"/>
              </a:spcAft>
              <a:buFont typeface="+mj-lt"/>
              <a:buAutoNum type="arabicPeriod"/>
              <a:defRPr/>
            </a:pPr>
            <a:r>
              <a:rPr lang="en-US" sz="2900" dirty="0"/>
              <a:t>The user has a valid authentication cookie for the site 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victim.org</a:t>
            </a:r>
            <a:r>
              <a:rPr lang="en-US" sz="2900" dirty="0"/>
              <a:t> (remembered in the browser)</a:t>
            </a:r>
            <a:endParaRPr lang="bg-BG" sz="29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722313" lvl="1" indent="-457200">
              <a:lnSpc>
                <a:spcPct val="100000"/>
              </a:lnSpc>
              <a:spcAft>
                <a:spcPts val="500"/>
              </a:spcAft>
              <a:buFont typeface="+mj-lt"/>
              <a:buAutoNum type="arabicPeriod"/>
              <a:defRPr/>
            </a:pPr>
            <a:r>
              <a:rPr lang="en-US" sz="2900" dirty="0"/>
              <a:t>The attacker asks the user to visit some evil site, e.g. </a:t>
            </a:r>
            <a:r>
              <a:rPr lang="en-US" sz="2900" dirty="0">
                <a:hlinkClick r:id="rId2"/>
              </a:rPr>
              <a:t>http://evilsite.com</a:t>
            </a:r>
            <a:endParaRPr lang="en-US" sz="2900" dirty="0"/>
          </a:p>
          <a:p>
            <a:pPr marL="722313" lvl="1" indent="-457200">
              <a:lnSpc>
                <a:spcPct val="100000"/>
              </a:lnSpc>
              <a:spcAft>
                <a:spcPts val="500"/>
              </a:spcAft>
              <a:buFont typeface="+mj-lt"/>
              <a:buAutoNum type="arabicPeriod"/>
              <a:defRPr/>
            </a:pPr>
            <a:r>
              <a:rPr lang="en-US" sz="2900" dirty="0"/>
              <a:t>The evil site sends HTTP GET / POST to 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victim.org</a:t>
            </a:r>
            <a:r>
              <a:rPr lang="en-US" sz="2900" dirty="0"/>
              <a:t> and does something evil</a:t>
            </a:r>
          </a:p>
          <a:p>
            <a:pPr marL="901700" lvl="2" indent="-344488">
              <a:lnSpc>
                <a:spcPct val="100000"/>
              </a:lnSpc>
              <a:spcAft>
                <a:spcPts val="500"/>
              </a:spcAft>
              <a:defRPr/>
            </a:pPr>
            <a:r>
              <a:rPr lang="en-US" sz="2700" dirty="0"/>
              <a:t>Through a JavaScript AJAX request</a:t>
            </a:r>
          </a:p>
          <a:p>
            <a:pPr marL="901700" lvl="2" indent="-344488">
              <a:lnSpc>
                <a:spcPct val="100000"/>
              </a:lnSpc>
              <a:spcAft>
                <a:spcPts val="500"/>
              </a:spcAft>
              <a:defRPr/>
            </a:pPr>
            <a:r>
              <a:rPr lang="en-US" sz="2700" dirty="0"/>
              <a:t>Using the browser's authentication cookie</a:t>
            </a:r>
          </a:p>
          <a:p>
            <a:pPr marL="722313" lvl="1" indent="-457200">
              <a:lnSpc>
                <a:spcPct val="100000"/>
              </a:lnSpc>
              <a:spcAft>
                <a:spcPts val="500"/>
              </a:spcAft>
              <a:buFont typeface="+mj-lt"/>
              <a:buAutoNum type="arabicPeriod"/>
              <a:defRPr/>
            </a:pPr>
            <a:r>
              <a:rPr lang="en-US" sz="2900" dirty="0"/>
              <a:t>The </a:t>
            </a: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victim.org</a:t>
            </a:r>
            <a:r>
              <a:rPr lang="en-US" sz="2900" dirty="0"/>
              <a:t> performs the unauthorized command on behalf of the authenticated user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CSRF Explained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70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Cross-site request forgery attack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CSRF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470" y="1637911"/>
            <a:ext cx="1685925" cy="23812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012" y="3685690"/>
            <a:ext cx="2381250" cy="23812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382" y="4191000"/>
            <a:ext cx="1822774" cy="18666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987016" y="1618958"/>
            <a:ext cx="122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Evil.com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53170" y="3886200"/>
            <a:ext cx="18569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MySite.com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51112" y="5722263"/>
            <a:ext cx="838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  <a:p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494212" y="4724400"/>
            <a:ext cx="2971800" cy="457200"/>
          </a:xfrm>
          <a:prstGeom prst="straightConnector1">
            <a:avLst/>
          </a:prstGeom>
          <a:ln>
            <a:solidFill>
              <a:srgbClr val="F5FF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534538">
            <a:off x="5501250" y="4574173"/>
            <a:ext cx="121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Login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4469111" y="4267200"/>
            <a:ext cx="3135158" cy="457200"/>
          </a:xfrm>
          <a:prstGeom prst="straightConnector1">
            <a:avLst/>
          </a:prstGeom>
          <a:ln>
            <a:solidFill>
              <a:srgbClr val="9ED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459234">
            <a:off x="5207149" y="4160890"/>
            <a:ext cx="2062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Authentication cookie</a:t>
            </a:r>
          </a:p>
        </p:txBody>
      </p:sp>
      <p:sp>
        <p:nvSpPr>
          <p:cNvPr id="25" name="TextBox 24"/>
          <p:cNvSpPr txBox="1"/>
          <p:nvPr/>
        </p:nvSpPr>
        <p:spPr>
          <a:xfrm rot="20452380">
            <a:off x="2931830" y="2843640"/>
            <a:ext cx="42328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&lt;form action=“mysite.com/ChangePassword”&gt;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3637181" y="2748813"/>
            <a:ext cx="3149057" cy="1110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113212" y="5722263"/>
            <a:ext cx="3533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459145" y="5331653"/>
            <a:ext cx="3177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Submit data on behalf of User</a:t>
            </a:r>
          </a:p>
        </p:txBody>
      </p:sp>
    </p:spTree>
    <p:extLst>
      <p:ext uri="{BB962C8B-B14F-4D97-AF65-F5344CB8AC3E}">
        <p14:creationId xmlns:p14="http://schemas.microsoft.com/office/powerpoint/2010/main" val="146394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22" grpId="0"/>
      <p:bldP spid="22" grpId="1"/>
      <p:bldP spid="25" grpId="0"/>
      <p:bldP spid="25" grpId="1"/>
      <p:bldP spid="3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2012" y="4970600"/>
            <a:ext cx="7924800" cy="820600"/>
          </a:xfrm>
        </p:spPr>
        <p:txBody>
          <a:bodyPr/>
          <a:lstStyle/>
          <a:p>
            <a:r>
              <a:rPr lang="en-US" dirty="0" smtClean="0"/>
              <a:t>Cross-Site Request Forgery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2012" y="5854407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076" y="1124258"/>
            <a:ext cx="2724673" cy="36001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739" y="1124258"/>
            <a:ext cx="2724673" cy="36001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8413" y="1124258"/>
            <a:ext cx="2724673" cy="360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8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/>
              <a:t>To prevent CSRF attacks in </a:t>
            </a:r>
            <a:r>
              <a:rPr lang="en-US" sz="3000" dirty="0" smtClean="0"/>
              <a:t>PHP </a:t>
            </a:r>
            <a:r>
              <a:rPr lang="en-US" sz="3000" dirty="0"/>
              <a:t>apps </a:t>
            </a:r>
            <a:r>
              <a:rPr lang="en-US" sz="3000" dirty="0" smtClean="0"/>
              <a:t>use </a:t>
            </a:r>
            <a:r>
              <a:rPr lang="en-US" sz="3000" dirty="0" smtClean="0"/>
              <a:t>random generated </a:t>
            </a:r>
            <a:r>
              <a:rPr lang="en-US" sz="3000" dirty="0"/>
              <a:t>tokens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Put </a:t>
            </a:r>
            <a:r>
              <a:rPr lang="en-US" sz="2800" dirty="0" smtClean="0"/>
              <a:t>hidden field with random generated token </a:t>
            </a:r>
            <a:r>
              <a:rPr lang="en-US" sz="2800" dirty="0"/>
              <a:t>in the HTML forms:</a:t>
            </a:r>
          </a:p>
          <a:p>
            <a:pPr lvl="1">
              <a:lnSpc>
                <a:spcPct val="100000"/>
              </a:lnSpc>
            </a:pPr>
            <a:endParaRPr lang="en-US" sz="2800" dirty="0"/>
          </a:p>
          <a:p>
            <a:pPr lvl="1">
              <a:lnSpc>
                <a:spcPct val="100000"/>
              </a:lnSpc>
            </a:pPr>
            <a:endParaRPr lang="en-US" sz="2800" dirty="0"/>
          </a:p>
          <a:p>
            <a:pPr lvl="1">
              <a:lnSpc>
                <a:spcPct val="100000"/>
              </a:lnSpc>
            </a:pPr>
            <a:endParaRPr lang="en-US" sz="2800" dirty="0"/>
          </a:p>
          <a:p>
            <a:pPr lvl="1">
              <a:lnSpc>
                <a:spcPct val="100000"/>
              </a:lnSpc>
            </a:pP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Verify </a:t>
            </a:r>
            <a:r>
              <a:rPr lang="en-US" sz="2800" dirty="0" smtClean="0"/>
              <a:t>anti-CSRF </a:t>
            </a:r>
            <a:r>
              <a:rPr lang="en-US" sz="2800" dirty="0"/>
              <a:t>token in each controller action that </a:t>
            </a:r>
            <a:r>
              <a:rPr lang="en-US" sz="2800"/>
              <a:t>should </a:t>
            </a:r>
            <a:r>
              <a:rPr lang="en-US" sz="2800" smtClean="0"/>
              <a:t>be protected: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Prevent CSRF in </a:t>
            </a:r>
            <a:r>
              <a:rPr lang="en-US" dirty="0" smtClean="0"/>
              <a:t>PHP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3436" y="3117200"/>
            <a:ext cx="10518776" cy="13765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 anchor="ctr" anchorCtr="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 action="" method="POST"&gt;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&lt;input type="text" name="message" /&gt;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&lt;input type="hidden" name="formToken" value="$_</a:t>
            </a: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SESSION['formToken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']" /&gt;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  <a:endParaRPr lang="en-US" sz="2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3436" y="5246727"/>
            <a:ext cx="10518776" cy="13765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 anchor="ctr" anchorCtr="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(!isset($_POST['formToken']) ||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$_</a:t>
            </a: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POST['formToken'] != $_SESSION['formToken'])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throw new Exception(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GB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Invalid request!</a:t>
            </a:r>
            <a:r>
              <a:rPr lang="bg-BG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');</a:t>
            </a:r>
            <a:endParaRPr lang="en-GB" sz="20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exit; </a:t>
            </a:r>
            <a:r>
              <a:rPr lang="en-US" sz="2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33436" y="2368992"/>
            <a:ext cx="10518776" cy="4224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 anchor="ctr" anchorCtr="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$_SESSION['formToken'] = uniqid(mt_rand(), true);</a:t>
            </a:r>
          </a:p>
        </p:txBody>
      </p:sp>
    </p:spTree>
    <p:extLst>
      <p:ext uri="{BB962C8B-B14F-4D97-AF65-F5344CB8AC3E}">
        <p14:creationId xmlns:p14="http://schemas.microsoft.com/office/powerpoint/2010/main" val="129172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Anti-CSRF in MVC Apps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082" y="1066800"/>
            <a:ext cx="2507766" cy="3600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412" y="1066800"/>
            <a:ext cx="4500178" cy="3600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537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4589601"/>
            <a:ext cx="7924800" cy="820600"/>
          </a:xfrm>
        </p:spPr>
        <p:txBody>
          <a:bodyPr/>
          <a:lstStyle/>
          <a:p>
            <a:r>
              <a:rPr lang="en-US" dirty="0" smtClean="0"/>
              <a:t>Parameter Tampering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979612" y="5450680"/>
            <a:ext cx="8229600" cy="1365365"/>
          </a:xfrm>
        </p:spPr>
        <p:txBody>
          <a:bodyPr/>
          <a:lstStyle/>
          <a:p>
            <a:r>
              <a:rPr lang="en-US" dirty="0" smtClean="0"/>
              <a:t>What is Parameter Tampering and How to Prevent It?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212" y="2238375"/>
            <a:ext cx="3429000" cy="16192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288" y="1828800"/>
            <a:ext cx="3438525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237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Parameter Tampering?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Parameter Tampering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Malicious user alters the HTTP request parameters in unexpected way</a:t>
            </a:r>
          </a:p>
          <a:p>
            <a:pPr lvl="1"/>
            <a:r>
              <a:rPr lang="en-US" dirty="0" smtClean="0"/>
              <a:t>Altered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query string </a:t>
            </a:r>
            <a:r>
              <a:rPr lang="en-US" dirty="0" smtClean="0"/>
              <a:t>(in GET requests)</a:t>
            </a:r>
          </a:p>
          <a:p>
            <a:pPr lvl="1"/>
            <a:r>
              <a:rPr lang="en-US" dirty="0" smtClean="0"/>
              <a:t>Altered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request body </a:t>
            </a:r>
            <a:r>
              <a:rPr lang="en-US" dirty="0" smtClean="0"/>
              <a:t>(form fields in POST requests)</a:t>
            </a:r>
          </a:p>
          <a:p>
            <a:pPr lvl="1"/>
            <a:r>
              <a:rPr lang="en-US" dirty="0" smtClean="0"/>
              <a:t>Altered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cookies </a:t>
            </a:r>
            <a:r>
              <a:rPr lang="en-US" dirty="0" smtClean="0"/>
              <a:t>(e.g. authentication cookie)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Skipped data validation </a:t>
            </a:r>
            <a:r>
              <a:rPr lang="en-US" dirty="0"/>
              <a:t>at the </a:t>
            </a:r>
            <a:r>
              <a:rPr lang="en-US" dirty="0" smtClean="0"/>
              <a:t>client-side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Injected parameter</a:t>
            </a:r>
            <a:r>
              <a:rPr lang="en-US" dirty="0" smtClean="0"/>
              <a:t> in MVC apps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133012" y="6553200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55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Tampering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412" y="1905991"/>
            <a:ext cx="3443592" cy="26660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013" y="1906621"/>
            <a:ext cx="4114800" cy="266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41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484" y="5199200"/>
            <a:ext cx="9501928" cy="820600"/>
          </a:xfrm>
        </p:spPr>
        <p:txBody>
          <a:bodyPr/>
          <a:lstStyle/>
          <a:p>
            <a:r>
              <a:rPr lang="en-US" dirty="0"/>
              <a:t>Web </a:t>
            </a:r>
            <a:r>
              <a:rPr lang="en-US" dirty="0" smtClean="0"/>
              <a:t>Security Main </a:t>
            </a:r>
            <a:r>
              <a:rPr lang="en-US" dirty="0"/>
              <a:t>Concepts</a:t>
            </a:r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79084" y="1447800"/>
            <a:ext cx="4472728" cy="3356642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359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351600"/>
            <a:ext cx="8938472" cy="820600"/>
          </a:xfrm>
        </p:spPr>
        <p:txBody>
          <a:bodyPr/>
          <a:lstStyle/>
          <a:p>
            <a:r>
              <a:rPr lang="en-GB" dirty="0" smtClean="0"/>
              <a:t>Session Hijacking</a:t>
            </a:r>
            <a:endParaRPr lang="en-GB" dirty="0"/>
          </a:p>
        </p:txBody>
      </p:sp>
      <p:pic>
        <p:nvPicPr>
          <p:cNvPr id="1026" name="Picture 2" descr="http://2.bp.blogspot.com/-DJuzjwDiYfU/UEtUCcPDIKI/AAAAAAAAIDo/RCL2lU6jUUk/s640/Hijacking+HTTPS+Sessio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8084" y="1752600"/>
            <a:ext cx="5234728" cy="337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62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 smtClean="0"/>
              <a:t>Capture </a:t>
            </a:r>
            <a:r>
              <a:rPr lang="en-GB" dirty="0"/>
              <a:t>a valid token </a:t>
            </a:r>
            <a:r>
              <a:rPr lang="en-GB" dirty="0" smtClean="0"/>
              <a:t>session using </a:t>
            </a:r>
            <a:br>
              <a:rPr lang="en-GB" dirty="0" smtClean="0"/>
            </a:br>
            <a:r>
              <a:rPr lang="en-GB" dirty="0" smtClean="0"/>
              <a:t>a sniffer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Use the valid session token to gain</a:t>
            </a:r>
            <a:br>
              <a:rPr lang="en-GB" dirty="0" smtClean="0"/>
            </a:br>
            <a:r>
              <a:rPr lang="en-GB" dirty="0" smtClean="0"/>
              <a:t>unauthorized access to the server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US" sz="3200" dirty="0" smtClean="0"/>
              <a:t>Always </a:t>
            </a:r>
            <a:r>
              <a:rPr lang="en-US" sz="3200" dirty="0"/>
              <a:t>use SSL when sending </a:t>
            </a:r>
            <a:r>
              <a:rPr lang="en-US" sz="3200" dirty="0" smtClean="0"/>
              <a:t>sensitive </a:t>
            </a:r>
            <a:br>
              <a:rPr lang="en-US" sz="3200" dirty="0" smtClean="0"/>
            </a:br>
            <a:r>
              <a:rPr lang="en-US" sz="3200" dirty="0" smtClean="0"/>
              <a:t>data!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GB" dirty="0" smtClean="0"/>
              <a:t>You should use Man in the Middle attack</a:t>
            </a:r>
            <a:br>
              <a:rPr lang="en-GB" dirty="0" smtClean="0"/>
            </a:br>
            <a:r>
              <a:rPr lang="en-GB" dirty="0" smtClean="0"/>
              <a:t>to sniff the session token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Session Hijacking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311" y="1105831"/>
            <a:ext cx="4242101" cy="552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16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648200"/>
            <a:ext cx="8938472" cy="820600"/>
          </a:xfrm>
        </p:spPr>
        <p:txBody>
          <a:bodyPr/>
          <a:lstStyle/>
          <a:p>
            <a:r>
              <a:rPr lang="en-GB" dirty="0" smtClean="0"/>
              <a:t>DoS (DDoS) Attacks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529366"/>
            <a:ext cx="8938472" cy="719034"/>
          </a:xfrm>
        </p:spPr>
        <p:txBody>
          <a:bodyPr/>
          <a:lstStyle/>
          <a:p>
            <a:r>
              <a:rPr lang="en-GB" dirty="0" smtClean="0"/>
              <a:t>What is Denial-of-Service attack?</a:t>
            </a:r>
            <a:endParaRPr lang="en-GB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084" y="1263104"/>
            <a:ext cx="6758728" cy="307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97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700" dirty="0" smtClean="0"/>
              <a:t>Semantic URL attacks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sz="3500" dirty="0"/>
              <a:t>URL Manipulation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3700" dirty="0" smtClean="0"/>
              <a:t>Man in the Middle (MiTM)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3700" dirty="0"/>
              <a:t>Brute force (use CAPTCHA</a:t>
            </a:r>
            <a:r>
              <a:rPr lang="en-US" sz="3700" dirty="0" smtClean="0"/>
              <a:t>!)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3700" dirty="0" smtClean="0"/>
              <a:t>Insufficient Access Control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3700" dirty="0"/>
              <a:t>Error messages </a:t>
            </a:r>
            <a:r>
              <a:rPr lang="en-US" sz="3700" dirty="0" smtClean="0"/>
              <a:t>can reveal information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3700" dirty="0" smtClean="0"/>
              <a:t>Phishing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3700" dirty="0" smtClean="0"/>
              <a:t>Security flows in other software you are using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3700" dirty="0"/>
              <a:t>Social </a:t>
            </a:r>
            <a:r>
              <a:rPr lang="en-US" sz="3700" dirty="0" smtClean="0"/>
              <a:t>Engineering</a:t>
            </a:r>
            <a:endParaRPr lang="en-US" sz="37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Threats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25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Security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808289"/>
          </a:xfrm>
        </p:spPr>
        <p:txBody>
          <a:bodyPr/>
          <a:lstStyle/>
          <a:p>
            <a:r>
              <a:rPr lang="en-US" dirty="0" smtClean="0">
                <a:hlinkClick r:id="rId19"/>
              </a:rPr>
              <a:t>https://softuni.bg/courses/web-development-basics/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17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Is Software Security a Feature? 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ost people consider </a:t>
            </a:r>
            <a:r>
              <a:rPr lang="en-US" dirty="0"/>
              <a:t>software security as a necessary </a:t>
            </a:r>
            <a:r>
              <a:rPr lang="en-US" dirty="0" smtClean="0"/>
              <a:t>feature of a product</a:t>
            </a:r>
            <a:endParaRPr lang="en-US" dirty="0"/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Security Vulnerability a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Bug?</a:t>
            </a:r>
          </a:p>
          <a:p>
            <a:pPr lvl="1"/>
            <a:r>
              <a:rPr lang="en-US" dirty="0"/>
              <a:t>If the software "failed" and allowed a hacker to see personal </a:t>
            </a:r>
            <a:r>
              <a:rPr lang="en-US" dirty="0" smtClean="0"/>
              <a:t>info</a:t>
            </a:r>
            <a:r>
              <a:rPr lang="en-US" dirty="0"/>
              <a:t>, most users would consider that a software bug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eature or Bug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913812" y="4495800"/>
            <a:ext cx="2438400" cy="182880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614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Reasons for Failures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Software </a:t>
            </a:r>
            <a:r>
              <a:rPr lang="en-US" dirty="0"/>
              <a:t>failures </a:t>
            </a:r>
            <a:r>
              <a:rPr lang="en-US" dirty="0" smtClean="0"/>
              <a:t>usually happen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spontaneously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ithout </a:t>
            </a:r>
            <a:r>
              <a:rPr lang="en-US" dirty="0"/>
              <a:t>intentional </a:t>
            </a:r>
            <a:r>
              <a:rPr lang="en-US" dirty="0" smtClean="0"/>
              <a:t>mischief</a:t>
            </a:r>
          </a:p>
          <a:p>
            <a:r>
              <a:rPr lang="en-US" dirty="0" smtClean="0"/>
              <a:t>Failures can be result of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malicious attacks</a:t>
            </a:r>
          </a:p>
          <a:p>
            <a:pPr lvl="1"/>
            <a:r>
              <a:rPr lang="en-US" dirty="0" smtClean="0"/>
              <a:t>For </a:t>
            </a:r>
            <a:r>
              <a:rPr lang="en-US" dirty="0"/>
              <a:t>the </a:t>
            </a:r>
            <a:r>
              <a:rPr lang="en-US" dirty="0" smtClean="0"/>
              <a:t>Challenge/Prestige</a:t>
            </a:r>
          </a:p>
          <a:p>
            <a:pPr lvl="1"/>
            <a:r>
              <a:rPr lang="en-US" dirty="0" smtClean="0"/>
              <a:t>Curiosity driven</a:t>
            </a:r>
          </a:p>
          <a:p>
            <a:pPr lvl="1"/>
            <a:r>
              <a:rPr lang="en-US" dirty="0" smtClean="0"/>
              <a:t>Aiming to use resources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andalizing</a:t>
            </a:r>
          </a:p>
          <a:p>
            <a:pPr lvl="1"/>
            <a:r>
              <a:rPr lang="en-US" dirty="0" smtClean="0"/>
              <a:t>Stealing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133012" y="6553200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23212" y="3501054"/>
            <a:ext cx="3698278" cy="2756042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952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3100" dirty="0"/>
              <a:t>Maximum </a:t>
            </a:r>
            <a:r>
              <a:rPr lang="en-US" sz="3100" dirty="0" smtClean="0"/>
              <a:t>Simplicity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sz="3000" dirty="0" smtClean="0"/>
              <a:t>More complicated – greater chance for mistakes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3100" dirty="0"/>
              <a:t>Secure the Weakest </a:t>
            </a:r>
            <a:r>
              <a:rPr lang="en-US" sz="3100" dirty="0" smtClean="0"/>
              <a:t>Link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sz="3000" dirty="0"/>
              <a:t>Hackers attack where the weakest link is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3100" dirty="0" smtClean="0"/>
              <a:t>Limit </a:t>
            </a:r>
            <a:r>
              <a:rPr lang="en-US" sz="3100" dirty="0"/>
              <a:t>the Publicly Available </a:t>
            </a:r>
            <a:r>
              <a:rPr lang="en-US" sz="3100" dirty="0" smtClean="0"/>
              <a:t>Resources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3100" dirty="0" smtClean="0"/>
              <a:t>Incorrect </a:t>
            </a:r>
            <a:r>
              <a:rPr lang="en-US" sz="3100" dirty="0"/>
              <a:t>Until Proven </a:t>
            </a:r>
            <a:r>
              <a:rPr lang="en-US" sz="3100" dirty="0" smtClean="0"/>
              <a:t>Correct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sz="3000" dirty="0"/>
              <a:t>Consider each user input as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</a:rPr>
              <a:t>incorrect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3100" dirty="0" smtClean="0"/>
              <a:t>The </a:t>
            </a:r>
            <a:r>
              <a:rPr lang="en-US" sz="3100" dirty="0"/>
              <a:t>Principle of the "Weakest Privilege</a:t>
            </a:r>
            <a:r>
              <a:rPr lang="en-US" sz="3100" dirty="0" smtClean="0"/>
              <a:t>"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3100" dirty="0"/>
              <a:t>Security in </a:t>
            </a:r>
            <a:r>
              <a:rPr lang="en-US" sz="3100" dirty="0" smtClean="0"/>
              <a:t>Errors (Remain stable)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3100" dirty="0"/>
              <a:t>Provide Constant </a:t>
            </a:r>
            <a:r>
              <a:rPr lang="en-US" sz="3100" dirty="0" smtClean="0"/>
              <a:t>Defense (also use backups)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Golden Rules!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812" y="1295400"/>
            <a:ext cx="2133600" cy="2133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773" y="4114800"/>
            <a:ext cx="3232051" cy="215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9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Injection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73884" y="5754968"/>
            <a:ext cx="11483128" cy="688256"/>
          </a:xfrm>
        </p:spPr>
        <p:txBody>
          <a:bodyPr/>
          <a:lstStyle/>
          <a:p>
            <a:r>
              <a:rPr lang="en-US" dirty="0" smtClean="0"/>
              <a:t>What is SQL Injection and How to Prevent It?</a:t>
            </a:r>
            <a:endParaRPr lang="en-US" dirty="0"/>
          </a:p>
        </p:txBody>
      </p:sp>
      <p:pic>
        <p:nvPicPr>
          <p:cNvPr id="4098" name="Picture 2" descr="https://haririhost.files.wordpress.com/2012/03/sql_injection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212" y="1514476"/>
            <a:ext cx="3670300" cy="2752724"/>
          </a:xfrm>
          <a:prstGeom prst="roundRect">
            <a:avLst>
              <a:gd name="adj" fmla="val 6139"/>
            </a:avLst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1.bp.blogspot.com/-3CQ8AKT9T7g/T9OReNZnLiI/AAAAAAAAA5I/OvnUXUQalBw/s1600/sql-injection-attack-exampl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197" y="2743201"/>
            <a:ext cx="2238375" cy="1809751"/>
          </a:xfrm>
          <a:prstGeom prst="roundRect">
            <a:avLst>
              <a:gd name="adj" fmla="val 6139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://4.bp.blogspot.com/-kgQKXYc02Ig/TyruFvRsYrI/AAAAAAAAAIE/xzMzw4xmKvY/s1600/sql-injectio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462" y="1143000"/>
            <a:ext cx="1963950" cy="2009776"/>
          </a:xfrm>
          <a:prstGeom prst="roundRect">
            <a:avLst>
              <a:gd name="adj" fmla="val 6139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26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en-US" sz="3000" dirty="0" smtClean="0"/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</a:pPr>
            <a:endParaRPr lang="en-US" sz="3000" dirty="0" smtClean="0"/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</a:pPr>
            <a:r>
              <a:rPr lang="en-US" sz="3000" dirty="0" smtClean="0"/>
              <a:t>Try </a:t>
            </a:r>
            <a:r>
              <a:rPr lang="en-US" sz="3000" dirty="0"/>
              <a:t>the following queries:</a:t>
            </a:r>
          </a:p>
          <a:p>
            <a:pPr marL="534988" lvl="1" indent="-266700">
              <a:lnSpc>
                <a:spcPct val="100000"/>
              </a:lnSpc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 smtClean="0">
                <a:sym typeface="Wingdings" panose="05000000000000000000" pitchFamily="2" charset="2"/>
              </a:rPr>
              <a:t>crashes</a:t>
            </a:r>
          </a:p>
          <a:p>
            <a:pPr marL="534988" lvl="1" indent="-266700">
              <a:lnSpc>
                <a:spcPct val="100000"/>
              </a:lnSpc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' or </a:t>
            </a: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''='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GB" sz="2400" dirty="0" smtClean="0">
                <a:sym typeface="Wingdings" panose="05000000000000000000" pitchFamily="2" charset="2"/>
              </a:rPr>
              <a:t>Login with any user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534988" lvl="1" indent="-266700">
              <a:lnSpc>
                <a:spcPct val="100000"/>
              </a:lnSpc>
            </a:pP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'; INSERT INTO Messages(MessageText, MessageDate) VALUES ('Hacked!!!', '1.1.1980</a:t>
            </a: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')--</a:t>
            </a: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2400" dirty="0">
                <a:sym typeface="Wingdings" panose="05000000000000000000" pitchFamily="2" charset="2"/>
              </a:rPr>
              <a:t> injects a message</a:t>
            </a:r>
            <a:endParaRPr lang="bg-BG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SQL Injection?</a:t>
            </a:r>
            <a:endParaRPr lang="en-US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214436" y="1470915"/>
            <a:ext cx="9756776" cy="15819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$loginQuery = 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SELECT * FROM users </a:t>
            </a:r>
            <a:endParaRPr lang="en-US" sz="2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WHERE 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username='{$_POST['user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']}' AND </a:t>
            </a:r>
            <a:endParaRPr lang="en-US" sz="2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    password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='{$_POST['pass</a:t>
            </a:r>
            <a:r>
              <a:rPr lang="en-US" sz="2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']}'";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$result = mysql_query($loginQuery);</a:t>
            </a:r>
          </a:p>
        </p:txBody>
      </p:sp>
    </p:spTree>
    <p:extLst>
      <p:ext uri="{BB962C8B-B14F-4D97-AF65-F5344CB8AC3E}">
        <p14:creationId xmlns:p14="http://schemas.microsoft.com/office/powerpoint/2010/main" val="251773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/>
              <a:t>The following SQL commands are executed:</a:t>
            </a:r>
          </a:p>
          <a:p>
            <a:pPr lvl="1">
              <a:lnSpc>
                <a:spcPct val="100000"/>
              </a:lnSpc>
            </a:pPr>
            <a:r>
              <a:rPr lang="en-US" sz="2600" dirty="0"/>
              <a:t>Usual search (no SQL injection):</a:t>
            </a:r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 lvl="1">
              <a:lnSpc>
                <a:spcPct val="100000"/>
              </a:lnSpc>
            </a:pPr>
            <a:r>
              <a:rPr lang="en-US" sz="2600" dirty="0"/>
              <a:t>SQL-injected search (matches all records):</a:t>
            </a:r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 lvl="1">
              <a:lnSpc>
                <a:spcPct val="100000"/>
              </a:lnSpc>
            </a:pPr>
            <a:r>
              <a:rPr lang="en-US" sz="2600" dirty="0"/>
              <a:t>SQL-injected INSERT command:</a:t>
            </a:r>
            <a:endParaRPr lang="bg-BG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Does SQL Injection Work?</a:t>
            </a:r>
            <a:endParaRPr lang="en-US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070099" y="2365063"/>
            <a:ext cx="804545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SELECT * FROM Messages WHERE MessageText LIKE '%</a:t>
            </a:r>
            <a:r>
              <a:rPr lang="en-US" sz="1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nakov</a:t>
            </a: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%'"</a:t>
            </a:r>
            <a:endParaRPr lang="bg-BG" sz="1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2070099" y="3459959"/>
            <a:ext cx="804545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SELECT * FROM Messages WHERE MessageText LIKE '%</a:t>
            </a:r>
            <a:r>
              <a:rPr lang="en-US" sz="1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%%</a:t>
            </a: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%'"</a:t>
            </a:r>
            <a:endParaRPr lang="bg-BG" sz="1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070099" y="5306746"/>
            <a:ext cx="8045450" cy="9233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SELECT * FROM Messages WHERE MessageText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LIKE '%</a:t>
            </a:r>
            <a:r>
              <a:rPr lang="en-US" sz="1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'; INSERT INTO Messages(MessageText, MessageDate) VALUES ('Hacked!!!', '1.1.1980') --</a:t>
            </a: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%'"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070099" y="4027647"/>
            <a:ext cx="804545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SELECT * FROM Messages WHERE MessageText LIKE '%</a:t>
            </a:r>
            <a:r>
              <a:rPr lang="en-US" sz="1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 or 1=1 --</a:t>
            </a:r>
            <a:r>
              <a:rPr lang="en-US" sz="1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%'"</a:t>
            </a:r>
            <a:endParaRPr lang="bg-BG" sz="1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09229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1509</Words>
  <Application>Microsoft Office PowerPoint</Application>
  <PresentationFormat>Custom</PresentationFormat>
  <Paragraphs>282</Paragraphs>
  <Slides>36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Consolas</vt:lpstr>
      <vt:lpstr>Wingdings</vt:lpstr>
      <vt:lpstr>Wingdings 2</vt:lpstr>
      <vt:lpstr>SoftUni 16x9</vt:lpstr>
      <vt:lpstr>Web Security</vt:lpstr>
      <vt:lpstr>Table of Contents</vt:lpstr>
      <vt:lpstr>Web Security Main Concepts</vt:lpstr>
      <vt:lpstr>Feature or Bug</vt:lpstr>
      <vt:lpstr>Reasons for Failures</vt:lpstr>
      <vt:lpstr>Golden Rules!</vt:lpstr>
      <vt:lpstr>SQL Injection</vt:lpstr>
      <vt:lpstr>What is SQL Injection?</vt:lpstr>
      <vt:lpstr>How Does SQL Injection Work?</vt:lpstr>
      <vt:lpstr>Another SQL Injection Example</vt:lpstr>
      <vt:lpstr>Preventing SQL Injection</vt:lpstr>
      <vt:lpstr>SQL Injection and Prevention</vt:lpstr>
      <vt:lpstr>Cross Site Scripting (XSS)</vt:lpstr>
      <vt:lpstr>XSS Attack</vt:lpstr>
      <vt:lpstr>XSS</vt:lpstr>
      <vt:lpstr>What is HTML Escaping?</vt:lpstr>
      <vt:lpstr>HTML Character Escaping</vt:lpstr>
      <vt:lpstr>How to Encode HTML Entities?</vt:lpstr>
      <vt:lpstr>HTML Escaping</vt:lpstr>
      <vt:lpstr>Cross-Site Request Forgery</vt:lpstr>
      <vt:lpstr>What is CSRF?</vt:lpstr>
      <vt:lpstr>CSRF Explained</vt:lpstr>
      <vt:lpstr>CSRF</vt:lpstr>
      <vt:lpstr>Cross-Site Request Forgery</vt:lpstr>
      <vt:lpstr>Prevent CSRF in PHP</vt:lpstr>
      <vt:lpstr>Anti-CSRF in MVC Apps</vt:lpstr>
      <vt:lpstr>Parameter Tampering</vt:lpstr>
      <vt:lpstr>What is Parameter Tampering?</vt:lpstr>
      <vt:lpstr>Parameter Tampering</vt:lpstr>
      <vt:lpstr>Session Hijacking</vt:lpstr>
      <vt:lpstr>Session Hijacking</vt:lpstr>
      <vt:lpstr>DoS (DDoS) Attacks</vt:lpstr>
      <vt:lpstr>Other Threats</vt:lpstr>
      <vt:lpstr>Web Security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Security</dc:title>
  <dc:subject>Software Development Course</dc:subject>
  <dc:creator/>
  <cp:keywords>Web Security, PHP,Web Development, PHP, programming,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2015-04-24T17:07:27Z</dcterms:modified>
  <cp:category>Web Security, PHP,Web Development, PHP, programming, SoftUni, Software University, programming, software development, software engineering, course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